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1">
                  <a:lumOff val="13543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09D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27002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262727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42424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/Relationships>

</file>

<file path=ppt/media/image1.jpeg>
</file>

<file path=ppt/media/image1.png>
</file>

<file path=ppt/media/image2.jpeg>
</file>

<file path=ppt/media/image2.png>
</file>

<file path=ppt/media/image3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6498" y="11839048"/>
            <a:ext cx="21971003" cy="636979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6500" y="7196865"/>
            <a:ext cx="21971000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12007748" y="13080999"/>
            <a:ext cx="368504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07" name="Body Level One…"/>
          <p:cNvSpPr txBox="1"/>
          <p:nvPr>
            <p:ph type="body" idx="1" hasCustomPrompt="1"/>
          </p:nvPr>
        </p:nvSpPr>
        <p:spPr>
          <a:xfrm>
            <a:off x="1206500" y="935258"/>
            <a:ext cx="21971000" cy="735906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 anchor="ctr"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Low angle black and white photo of a futuristic apartment building under a cloudy sky"/>
          <p:cNvSpPr/>
          <p:nvPr>
            <p:ph type="pic" idx="21"/>
          </p:nvPr>
        </p:nvSpPr>
        <p:spPr>
          <a:xfrm>
            <a:off x="-120802" y="1270000"/>
            <a:ext cx="16840201" cy="1122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Black and white photo of the outside of a modern office building "/>
          <p:cNvSpPr/>
          <p:nvPr>
            <p:ph type="pic" sz="quarter" idx="22"/>
          </p:nvPr>
        </p:nvSpPr>
        <p:spPr>
          <a:xfrm>
            <a:off x="15443200" y="1270000"/>
            <a:ext cx="8102600" cy="5410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Black and white photo of lattice-like, modern architecture on a building"/>
          <p:cNvSpPr/>
          <p:nvPr>
            <p:ph type="pic" sz="half" idx="23"/>
          </p:nvPr>
        </p:nvSpPr>
        <p:spPr>
          <a:xfrm>
            <a:off x="15811500" y="4876800"/>
            <a:ext cx="7366000" cy="9829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Low angle black and white photo of a modern building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Black and white photo of light and shadows on a building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44688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 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3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2403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4" name="Black and white photo of shadows cast on a concrete structure"/>
          <p:cNvSpPr/>
          <p:nvPr>
            <p:ph type="pic" idx="21"/>
          </p:nvPr>
        </p:nvSpPr>
        <p:spPr>
          <a:xfrm>
            <a:off x="9270652" y="1263650"/>
            <a:ext cx="16757661" cy="1118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Title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1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62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Close-up black and white photo of intricate building architecture"/>
          <p:cNvSpPr/>
          <p:nvPr>
            <p:ph type="pic" idx="22"/>
          </p:nvPr>
        </p:nvSpPr>
        <p:spPr>
          <a:xfrm>
            <a:off x="12192000" y="-1341967"/>
            <a:ext cx="10922000" cy="163999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Agenda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 Subtitle</a:t>
            </a:r>
          </a:p>
        </p:txBody>
      </p:sp>
      <p:sp>
        <p:nvSpPr>
          <p:cNvPr id="9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Relationship Id="rId4" Type="http://schemas.openxmlformats.org/officeDocument/2006/relationships/image" Target="../media/image3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By: Alejandro J. Restrepo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By: Alejandro J. Restrepo</a:t>
            </a:r>
          </a:p>
        </p:txBody>
      </p:sp>
      <p:sp>
        <p:nvSpPr>
          <p:cNvPr id="152" name="Hacked at 80 MPH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220" sz="11000"/>
            </a:lvl1pPr>
          </a:lstStyle>
          <a:p>
            <a:pPr/>
            <a:r>
              <a:t>Hacked at 80 MPH</a:t>
            </a:r>
          </a:p>
        </p:txBody>
      </p:sp>
      <p:sp>
        <p:nvSpPr>
          <p:cNvPr id="153" name="Cyber Security concerns in the connected vehicle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Cyber Security concerns in the connected vehicle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Key Concepts: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Key Concepts:</a:t>
            </a:r>
          </a:p>
        </p:txBody>
      </p:sp>
      <p:sp>
        <p:nvSpPr>
          <p:cNvPr id="156" name="Infotainment System: Central Screen serving as a vehicle’s radio.…"/>
          <p:cNvSpPr txBox="1"/>
          <p:nvPr>
            <p:ph type="body" sz="half" idx="1"/>
          </p:nvPr>
        </p:nvSpPr>
        <p:spPr>
          <a:xfrm>
            <a:off x="1975105" y="3443802"/>
            <a:ext cx="12642531" cy="8256011"/>
          </a:xfrm>
          <a:prstGeom prst="rect">
            <a:avLst/>
          </a:prstGeom>
        </p:spPr>
        <p:txBody>
          <a:bodyPr/>
          <a:lstStyle/>
          <a:p>
            <a:pPr/>
          </a:p>
          <a:p>
            <a:pPr>
              <a:lnSpc>
                <a:spcPct val="130000"/>
              </a:lnSpc>
            </a:pPr>
            <a:r>
              <a:t>Infotainment System: Central Screen serving as a vehicle’s radio.</a:t>
            </a:r>
          </a:p>
          <a:p>
            <a:pPr>
              <a:lnSpc>
                <a:spcPct val="130000"/>
              </a:lnSpc>
            </a:pPr>
            <a:r>
              <a:t>Steer By Wire: Steering using no physical components only electric motors.</a:t>
            </a:r>
          </a:p>
          <a:p>
            <a:pPr>
              <a:lnSpc>
                <a:spcPct val="130000"/>
              </a:lnSpc>
            </a:pPr>
            <a:r>
              <a:t>Auto Navigate: Systems which take over all control of the vehicle while cruising. </a:t>
            </a:r>
          </a:p>
        </p:txBody>
      </p:sp>
      <p:pic>
        <p:nvPicPr>
          <p:cNvPr id="157" name="autopilot.jpg" descr="autopilot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285686" y="9314700"/>
            <a:ext cx="4467552" cy="2512999"/>
          </a:xfrm>
          <a:prstGeom prst="rect">
            <a:avLst/>
          </a:prstGeom>
          <a:ln w="12700">
            <a:miter lim="400000"/>
          </a:ln>
        </p:spPr>
      </p:pic>
      <p:pic>
        <p:nvPicPr>
          <p:cNvPr id="158" name="infotainment .jpg" descr="infotainment 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285686" y="2849058"/>
            <a:ext cx="4467552" cy="2979857"/>
          </a:xfrm>
          <a:prstGeom prst="rect">
            <a:avLst/>
          </a:prstGeom>
          <a:ln w="12700">
            <a:miter lim="400000"/>
          </a:ln>
        </p:spPr>
      </p:pic>
      <p:pic>
        <p:nvPicPr>
          <p:cNvPr id="159" name="Lexus-steer-by-wire-1.jpg" descr="Lexus-steer-by-wire-1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5671616" y="6070882"/>
            <a:ext cx="4467551" cy="300185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Are you safe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Are you safe?</a:t>
            </a:r>
          </a:p>
        </p:txBody>
      </p:sp>
      <p:sp>
        <p:nvSpPr>
          <p:cNvPr id="162" name="If your vehicle is on this list, you are vulnerable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If your vehicle is on this list, you are vulnerable</a:t>
            </a:r>
          </a:p>
        </p:txBody>
      </p:sp>
      <p:sp>
        <p:nvSpPr>
          <p:cNvPr id="163" name="GM: OnStar: 2011 to Present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GM: OnStar: 2011 to Present </a:t>
            </a:r>
          </a:p>
          <a:p>
            <a:pPr/>
            <a:r>
              <a:t>Volkswagen: CarNet: 2013 to Present </a:t>
            </a:r>
          </a:p>
          <a:p>
            <a:pPr/>
            <a:r>
              <a:t>Toyota/Lexus: EnTune: 2012 to Present </a:t>
            </a:r>
          </a:p>
          <a:p>
            <a:pPr/>
            <a:r>
              <a:t>Kia/Hyundai: Blue Link: 2012 to Present </a:t>
            </a:r>
          </a:p>
          <a:p>
            <a:pPr/>
            <a:r>
              <a:t>Ford: Sync: 2008 to Present </a:t>
            </a:r>
          </a:p>
          <a:p>
            <a:pPr/>
            <a:r>
              <a:t>Honda: Honda Link: 2013 to Present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32_DynamicDark">
  <a:themeElements>
    <a:clrScheme name="32_DynamicDark">
      <a:dk1>
        <a:srgbClr val="BE00FF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2_DynamicDar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2_Dynamic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2_DynamicDark">
  <a:themeElements>
    <a:clrScheme name="32_DynamicDar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2_DynamicDar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2_Dynamic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